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9"/>
  </p:handoutMasterIdLst>
  <p:sldIdLst>
    <p:sldId id="278" r:id="rId2"/>
    <p:sldId id="261" r:id="rId3"/>
    <p:sldId id="262" r:id="rId4"/>
    <p:sldId id="263" r:id="rId5"/>
    <p:sldId id="264" r:id="rId6"/>
    <p:sldId id="265" r:id="rId7"/>
    <p:sldId id="28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0B36B-495B-4AFF-B375-516979D54080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AC7DC-AA3A-4F14-B3BE-7F3F83739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7665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2E154B5-37F2-43E2-9E75-AE39B2918361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8D23B46-D2B5-460D-90C8-CA19D456FC2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2E154B5-37F2-43E2-9E75-AE39B2918361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8D23B46-D2B5-460D-90C8-CA19D456FC2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154B5-37F2-43E2-9E75-AE39B2918361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3B46-D2B5-460D-90C8-CA19D456FC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2E154B5-37F2-43E2-9E75-AE39B2918361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8D23B46-D2B5-460D-90C8-CA19D456FC27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2E154B5-37F2-43E2-9E75-AE39B2918361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8D23B46-D2B5-460D-90C8-CA19D456FC2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altLang="en-US" sz="4000" dirty="0" smtClean="0">
                <a:solidFill>
                  <a:schemeClr val="hlink"/>
                </a:solidFill>
              </a:rPr>
              <a:t>Me </a:t>
            </a:r>
            <a:r>
              <a:rPr lang="en-US" altLang="en-US" sz="4000" dirty="0" err="1" smtClean="0">
                <a:solidFill>
                  <a:schemeClr val="hlink"/>
                </a:solidFill>
              </a:rPr>
              <a:t>llamo</a:t>
            </a:r>
            <a:r>
              <a:rPr lang="en-US" altLang="en-US" sz="4000" dirty="0" smtClean="0">
                <a:solidFill>
                  <a:schemeClr val="hlink"/>
                </a:solidFill>
              </a:rPr>
              <a:t> </a:t>
            </a:r>
            <a:r>
              <a:rPr lang="en-US" altLang="en-US" sz="4000" dirty="0">
                <a:solidFill>
                  <a:schemeClr val="hlink"/>
                </a:solidFill>
              </a:rPr>
              <a:t>___________ </a:t>
            </a:r>
            <a:r>
              <a:rPr lang="en-US" altLang="en-US" sz="4000" dirty="0" smtClean="0">
                <a:solidFill>
                  <a:schemeClr val="hlink"/>
                </a:solidFill>
              </a:rPr>
              <a:t>    </a:t>
            </a:r>
            <a:r>
              <a:rPr lang="en-US" altLang="en-US" sz="4000" dirty="0" err="1" smtClean="0">
                <a:solidFill>
                  <a:schemeClr val="hlink"/>
                </a:solidFill>
              </a:rPr>
              <a:t>Clase</a:t>
            </a:r>
            <a:r>
              <a:rPr lang="en-US" altLang="en-US" sz="4000" dirty="0" smtClean="0">
                <a:solidFill>
                  <a:schemeClr val="hlink"/>
                </a:solidFill>
              </a:rPr>
              <a:t> 801</a:t>
            </a:r>
            <a:r>
              <a:rPr lang="en-US" altLang="en-US" sz="4000" dirty="0">
                <a:solidFill>
                  <a:schemeClr val="accent1"/>
                </a:solidFill>
              </a:rPr>
              <a:t/>
            </a:r>
            <a:br>
              <a:rPr lang="en-US" altLang="en-US" sz="4000" dirty="0">
                <a:solidFill>
                  <a:schemeClr val="accent1"/>
                </a:solidFill>
              </a:rPr>
            </a:br>
            <a:r>
              <a:rPr lang="en-US" altLang="en-US" sz="4000" dirty="0">
                <a:solidFill>
                  <a:schemeClr val="hlink"/>
                </a:solidFill>
              </a:rPr>
              <a:t>La </a:t>
            </a:r>
            <a:r>
              <a:rPr lang="en-US" altLang="en-US" sz="4000" dirty="0" err="1">
                <a:solidFill>
                  <a:schemeClr val="hlink"/>
                </a:solidFill>
              </a:rPr>
              <a:t>fecha</a:t>
            </a:r>
            <a:r>
              <a:rPr lang="en-US" altLang="en-US" sz="4000" dirty="0">
                <a:solidFill>
                  <a:schemeClr val="hlink"/>
                </a:solidFill>
              </a:rPr>
              <a:t> </a:t>
            </a:r>
            <a:r>
              <a:rPr lang="en-US" altLang="en-US" sz="4000" dirty="0" err="1">
                <a:solidFill>
                  <a:schemeClr val="hlink"/>
                </a:solidFill>
              </a:rPr>
              <a:t>es</a:t>
            </a:r>
            <a:r>
              <a:rPr lang="en-US" altLang="en-US" sz="4000" dirty="0">
                <a:solidFill>
                  <a:schemeClr val="hlink"/>
                </a:solidFill>
              </a:rPr>
              <a:t> la </a:t>
            </a:r>
            <a:r>
              <a:rPr lang="en-US" altLang="en-US" sz="4000" dirty="0" smtClean="0">
                <a:solidFill>
                  <a:schemeClr val="hlink"/>
                </a:solidFill>
              </a:rPr>
              <a:t>7 </a:t>
            </a:r>
            <a:r>
              <a:rPr lang="en-US" altLang="en-US" sz="4000" dirty="0">
                <a:solidFill>
                  <a:schemeClr val="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hlink"/>
                </a:solidFill>
              </a:rPr>
              <a:t>octubre</a:t>
            </a:r>
            <a:r>
              <a:rPr lang="en-US" altLang="en-US" sz="4000" dirty="0" smtClean="0">
                <a:solidFill>
                  <a:schemeClr val="hlink"/>
                </a:solidFill>
              </a:rPr>
              <a:t> </a:t>
            </a:r>
            <a:r>
              <a:rPr lang="en-US" altLang="en-US" sz="4000" dirty="0">
                <a:solidFill>
                  <a:schemeClr val="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hlink"/>
                </a:solidFill>
              </a:rPr>
              <a:t>2013</a:t>
            </a:r>
            <a:endParaRPr lang="en-US" altLang="en-US" sz="4000" dirty="0">
              <a:solidFill>
                <a:schemeClr val="accent1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295400"/>
            <a:ext cx="8991600" cy="54864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s-ES_tradnl" altLang="en-US" sz="32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3200" dirty="0" smtClean="0">
                <a:solidFill>
                  <a:srgbClr val="FF0000"/>
                </a:solidFill>
              </a:rPr>
              <a:t>12: </a:t>
            </a:r>
            <a:r>
              <a:rPr lang="es-ES_tradnl" altLang="en-US" sz="3200" dirty="0" smtClean="0"/>
              <a:t>¿Cómo repasamos para el examen 1?</a:t>
            </a:r>
            <a:endParaRPr lang="es-ES_tradnl" altLang="en-US" sz="3200" dirty="0"/>
          </a:p>
          <a:p>
            <a:pPr>
              <a:buFontTx/>
              <a:buNone/>
            </a:pPr>
            <a:endParaRPr lang="es-ES_tradnl" altLang="en-US" sz="3200" dirty="0"/>
          </a:p>
          <a:p>
            <a:pPr>
              <a:buFontTx/>
              <a:buNone/>
            </a:pPr>
            <a:r>
              <a:rPr lang="es-ES_tradnl" altLang="en-US" sz="3200" dirty="0">
                <a:solidFill>
                  <a:srgbClr val="FF0000"/>
                </a:solidFill>
              </a:rPr>
              <a:t>Actividad Inicial:</a:t>
            </a:r>
          </a:p>
          <a:p>
            <a:r>
              <a:rPr lang="es-ES_tradnl" altLang="en-US" sz="3200" dirty="0"/>
              <a:t>Usando las </a:t>
            </a:r>
          </a:p>
          <a:p>
            <a:pPr>
              <a:buFontTx/>
              <a:buNone/>
            </a:pPr>
            <a:r>
              <a:rPr lang="es-ES_tradnl" altLang="en-US" sz="3200" dirty="0"/>
              <a:t>imágenes; escribe</a:t>
            </a:r>
          </a:p>
          <a:p>
            <a:pPr>
              <a:buFontTx/>
              <a:buNone/>
            </a:pPr>
            <a:r>
              <a:rPr lang="es-ES_tradnl" altLang="en-US" sz="3200" dirty="0"/>
              <a:t>10 oraciones en </a:t>
            </a:r>
          </a:p>
          <a:p>
            <a:pPr>
              <a:buFontTx/>
              <a:buNone/>
            </a:pPr>
            <a:r>
              <a:rPr lang="es-ES_tradnl" altLang="en-US" sz="3200" dirty="0"/>
              <a:t>Español.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828800"/>
            <a:ext cx="28575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828800"/>
            <a:ext cx="2057400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828800"/>
            <a:ext cx="1371600" cy="115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3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362200"/>
            <a:ext cx="68580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5" name="Picture 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349750"/>
            <a:ext cx="3048000" cy="250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6" name="Picture 2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409950"/>
            <a:ext cx="1143000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7" name="Picture 2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25" y="2857500"/>
            <a:ext cx="1285875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4876800" y="5272088"/>
            <a:ext cx="114300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/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3352800" y="5481935"/>
            <a:ext cx="2884123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7030A0"/>
                </a:solidFill>
              </a:rPr>
              <a:t>Milena Quintana</a:t>
            </a:r>
          </a:p>
        </p:txBody>
      </p:sp>
    </p:spTree>
    <p:extLst>
      <p:ext uri="{BB962C8B-B14F-4D97-AF65-F5344CB8AC3E}">
        <p14:creationId xmlns:p14="http://schemas.microsoft.com/office/powerpoint/2010/main" val="358548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53009"/>
            <a:ext cx="3200400" cy="2156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773" name="WordArt 5"/>
          <p:cNvSpPr>
            <a:spLocks noChangeArrowheads="1" noChangeShapeType="1" noTextEdit="1"/>
          </p:cNvSpPr>
          <p:nvPr/>
        </p:nvSpPr>
        <p:spPr bwMode="auto">
          <a:xfrm>
            <a:off x="152400" y="0"/>
            <a:ext cx="55626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Uruguay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990600" y="22098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5715000" y="28194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0" y="2286000"/>
            <a:ext cx="14895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/>
              <a:t>Bandera: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371600" y="2293203"/>
            <a:ext cx="7772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/>
              <a:t>Los </a:t>
            </a:r>
            <a:r>
              <a:rPr lang="en-US" altLang="en-US" sz="2400" dirty="0" err="1"/>
              <a:t>colores</a:t>
            </a:r>
            <a:r>
              <a:rPr lang="en-US" altLang="en-US" sz="2400" dirty="0"/>
              <a:t> de la </a:t>
            </a:r>
            <a:r>
              <a:rPr lang="en-US" altLang="en-US" sz="2400" dirty="0" err="1"/>
              <a:t>bandera</a:t>
            </a:r>
            <a:r>
              <a:rPr lang="en-US" altLang="en-US" sz="2400" dirty="0"/>
              <a:t> de </a:t>
            </a:r>
            <a:r>
              <a:rPr lang="en-US" altLang="en-US" sz="2400" dirty="0" smtClean="0"/>
              <a:t>Uruguay son </a:t>
            </a:r>
            <a:r>
              <a:rPr lang="en-US" altLang="en-US" sz="2400" dirty="0" err="1" smtClean="0"/>
              <a:t>azul</a:t>
            </a:r>
            <a:r>
              <a:rPr lang="en-US" altLang="en-US" sz="2400" dirty="0" smtClean="0"/>
              <a:t>, </a:t>
            </a:r>
            <a:r>
              <a:rPr lang="en-US" altLang="en-US" sz="2400" dirty="0" err="1" smtClean="0"/>
              <a:t>blanco</a:t>
            </a:r>
            <a:r>
              <a:rPr lang="en-US" altLang="en-US" sz="2400" dirty="0" smtClean="0"/>
              <a:t>.</a:t>
            </a:r>
            <a:endParaRPr lang="en-US" altLang="en-US" sz="2400" dirty="0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0" y="33336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FF"/>
                </a:solidFill>
              </a:rPr>
              <a:t>El </a:t>
            </a:r>
            <a:r>
              <a:rPr lang="en-US" altLang="en-US" sz="2000" dirty="0" err="1">
                <a:solidFill>
                  <a:srgbClr val="0000FF"/>
                </a:solidFill>
              </a:rPr>
              <a:t>azul</a:t>
            </a:r>
            <a:r>
              <a:rPr lang="en-US" altLang="en-US" sz="2000" dirty="0">
                <a:solidFill>
                  <a:srgbClr val="0000FF"/>
                </a:solidFill>
              </a:rPr>
              <a:t> </a:t>
            </a:r>
            <a:r>
              <a:rPr lang="en-US" altLang="en-US" sz="2000" dirty="0" err="1">
                <a:solidFill>
                  <a:srgbClr val="0000FF"/>
                </a:solidFill>
              </a:rPr>
              <a:t>representa</a:t>
            </a:r>
            <a:endParaRPr lang="en-US" altLang="en-US" sz="1100" dirty="0">
              <a:solidFill>
                <a:srgbClr val="0000FF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590800" y="3330714"/>
            <a:ext cx="6477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FF"/>
                </a:solidFill>
              </a:rPr>
              <a:t>el </a:t>
            </a:r>
            <a:r>
              <a:rPr lang="en-US" sz="2000" dirty="0" err="1" smtClean="0">
                <a:solidFill>
                  <a:srgbClr val="0000FF"/>
                </a:solidFill>
              </a:rPr>
              <a:t>espacio</a:t>
            </a:r>
            <a:r>
              <a:rPr lang="en-US" sz="2000" dirty="0" smtClean="0">
                <a:solidFill>
                  <a:srgbClr val="0000FF"/>
                </a:solidFill>
              </a:rPr>
              <a:t> y el </a:t>
            </a:r>
            <a:r>
              <a:rPr lang="en-US" sz="2000" dirty="0" err="1" smtClean="0">
                <a:solidFill>
                  <a:srgbClr val="0000FF"/>
                </a:solidFill>
              </a:rPr>
              <a:t>cielo</a:t>
            </a:r>
            <a:r>
              <a:rPr lang="en-US" sz="2000" dirty="0" smtClean="0">
                <a:solidFill>
                  <a:srgbClr val="0000FF"/>
                </a:solidFill>
              </a:rPr>
              <a:t>, la </a:t>
            </a:r>
            <a:r>
              <a:rPr lang="en-US" sz="2000" dirty="0" err="1" smtClean="0">
                <a:solidFill>
                  <a:srgbClr val="0000FF"/>
                </a:solidFill>
              </a:rPr>
              <a:t>meditacion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y la </a:t>
            </a:r>
            <a:r>
              <a:rPr lang="en-US" sz="2000" dirty="0" err="1" smtClean="0">
                <a:solidFill>
                  <a:srgbClr val="0000FF"/>
                </a:solidFill>
              </a:rPr>
              <a:t>filosofia</a:t>
            </a:r>
            <a:r>
              <a:rPr lang="en-US" sz="2000" dirty="0" smtClean="0">
                <a:solidFill>
                  <a:srgbClr val="0000FF"/>
                </a:solidFill>
              </a:rPr>
              <a:t>. 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(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space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and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sky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,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meditation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and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philosophy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)</a:t>
            </a:r>
            <a:endParaRPr lang="en-US" altLang="en-US" sz="1100" i="1" dirty="0">
              <a:solidFill>
                <a:srgbClr val="0000FF"/>
              </a:solidFill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-43254" y="4019490"/>
            <a:ext cx="263405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bg1"/>
                </a:solidFill>
              </a:rPr>
              <a:t>El </a:t>
            </a:r>
            <a:r>
              <a:rPr lang="en-US" altLang="en-US" sz="2000" dirty="0" err="1" smtClean="0">
                <a:solidFill>
                  <a:schemeClr val="bg1"/>
                </a:solidFill>
              </a:rPr>
              <a:t>blanco</a:t>
            </a:r>
            <a:r>
              <a:rPr lang="en-US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en-US" sz="2000" dirty="0" err="1">
                <a:solidFill>
                  <a:schemeClr val="bg1"/>
                </a:solidFill>
              </a:rPr>
              <a:t>representa</a:t>
            </a:r>
            <a:endParaRPr lang="en-US" altLang="en-US" sz="2000" dirty="0">
              <a:solidFill>
                <a:schemeClr val="bg1"/>
              </a:solidFill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2539416" y="4019490"/>
            <a:ext cx="6604584" cy="101566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b="1" dirty="0" smtClean="0">
                <a:solidFill>
                  <a:schemeClr val="bg1"/>
                </a:solidFill>
                <a:effectLst/>
              </a:rPr>
              <a:t>la luz, la gloria, la inocencia, la alegría, el perdón y el amor</a:t>
            </a:r>
            <a:r>
              <a:rPr lang="es-ES" sz="2000" dirty="0" smtClean="0">
                <a:solidFill>
                  <a:schemeClr val="bg1"/>
                </a:solidFill>
              </a:rPr>
              <a:t>. </a:t>
            </a:r>
            <a:r>
              <a:rPr lang="es-ES" sz="2000" i="1" dirty="0" smtClean="0">
                <a:solidFill>
                  <a:schemeClr val="bg1"/>
                </a:solidFill>
              </a:rPr>
              <a:t>(light, </a:t>
            </a:r>
            <a:r>
              <a:rPr lang="es-ES" sz="2000" i="1" dirty="0" err="1" smtClean="0">
                <a:solidFill>
                  <a:schemeClr val="bg1"/>
                </a:solidFill>
              </a:rPr>
              <a:t>glory</a:t>
            </a:r>
            <a:r>
              <a:rPr lang="es-ES" sz="2000" i="1" dirty="0" smtClean="0">
                <a:solidFill>
                  <a:schemeClr val="bg1"/>
                </a:solidFill>
              </a:rPr>
              <a:t>, </a:t>
            </a:r>
            <a:r>
              <a:rPr lang="es-ES" sz="2000" i="1" dirty="0" err="1" smtClean="0">
                <a:solidFill>
                  <a:schemeClr val="bg1"/>
                </a:solidFill>
              </a:rPr>
              <a:t>innocense</a:t>
            </a:r>
            <a:r>
              <a:rPr lang="es-ES" sz="2000" i="1" dirty="0" smtClean="0">
                <a:solidFill>
                  <a:schemeClr val="bg1"/>
                </a:solidFill>
              </a:rPr>
              <a:t>, </a:t>
            </a:r>
            <a:r>
              <a:rPr lang="es-ES" sz="2000" i="1" dirty="0" err="1" smtClean="0">
                <a:solidFill>
                  <a:schemeClr val="bg1"/>
                </a:solidFill>
              </a:rPr>
              <a:t>happiness</a:t>
            </a:r>
            <a:r>
              <a:rPr lang="es-ES" sz="2000" i="1" dirty="0" smtClean="0">
                <a:solidFill>
                  <a:schemeClr val="bg1"/>
                </a:solidFill>
              </a:rPr>
              <a:t>, </a:t>
            </a:r>
            <a:r>
              <a:rPr lang="es-ES" sz="2000" i="1" dirty="0" err="1" smtClean="0">
                <a:solidFill>
                  <a:schemeClr val="bg1"/>
                </a:solidFill>
              </a:rPr>
              <a:t>forgiveness</a:t>
            </a:r>
            <a:r>
              <a:rPr lang="es-ES" sz="2000" i="1" dirty="0" smtClean="0">
                <a:solidFill>
                  <a:schemeClr val="bg1"/>
                </a:solidFill>
              </a:rPr>
              <a:t> and </a:t>
            </a:r>
            <a:r>
              <a:rPr lang="es-ES" sz="2000" i="1" dirty="0" err="1" smtClean="0">
                <a:solidFill>
                  <a:schemeClr val="bg1"/>
                </a:solidFill>
              </a:rPr>
              <a:t>love</a:t>
            </a:r>
            <a:r>
              <a:rPr lang="es-ES" sz="2000" i="1" dirty="0" smtClean="0">
                <a:solidFill>
                  <a:schemeClr val="bg1"/>
                </a:solidFill>
              </a:rPr>
              <a:t>.)</a:t>
            </a:r>
            <a:endParaRPr lang="en-US" altLang="en-US" sz="2000" i="1" dirty="0">
              <a:solidFill>
                <a:schemeClr val="bg1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88018" y="5162490"/>
            <a:ext cx="11063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Escudo: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066800" y="5162490"/>
            <a:ext cx="7891170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Tiene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un sol de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oro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(It has a Sun of gold)</a:t>
            </a:r>
            <a:endParaRPr lang="en-US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287700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0"/>
            <a:ext cx="31242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797" name="WordArt 5"/>
          <p:cNvSpPr>
            <a:spLocks noChangeArrowheads="1" noChangeShapeType="1" noTextEdit="1"/>
          </p:cNvSpPr>
          <p:nvPr/>
        </p:nvSpPr>
        <p:spPr bwMode="auto">
          <a:xfrm>
            <a:off x="152400" y="76200"/>
            <a:ext cx="38862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Chile</a:t>
            </a: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3657600" y="23622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5562600" y="31242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0" y="2286000"/>
            <a:ext cx="14895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/>
              <a:t>Bandera: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371600" y="2293203"/>
            <a:ext cx="7772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/>
              <a:t>Los </a:t>
            </a:r>
            <a:r>
              <a:rPr lang="en-US" altLang="en-US" sz="2400" dirty="0" err="1"/>
              <a:t>colores</a:t>
            </a:r>
            <a:r>
              <a:rPr lang="en-US" altLang="en-US" sz="2400" dirty="0"/>
              <a:t> de la </a:t>
            </a:r>
            <a:r>
              <a:rPr lang="en-US" altLang="en-US" sz="2400" dirty="0" err="1"/>
              <a:t>bandera</a:t>
            </a:r>
            <a:r>
              <a:rPr lang="en-US" altLang="en-US" sz="2400" dirty="0"/>
              <a:t> de </a:t>
            </a:r>
            <a:r>
              <a:rPr lang="en-US" altLang="en-US" sz="2400" dirty="0" smtClean="0"/>
              <a:t>Chile son </a:t>
            </a:r>
            <a:r>
              <a:rPr lang="en-US" altLang="en-US" sz="2400" dirty="0" err="1" smtClean="0"/>
              <a:t>azul</a:t>
            </a:r>
            <a:r>
              <a:rPr lang="en-US" altLang="en-US" sz="2400" dirty="0" smtClean="0"/>
              <a:t>, </a:t>
            </a:r>
            <a:r>
              <a:rPr lang="en-US" altLang="en-US" sz="2400" dirty="0" err="1" smtClean="0"/>
              <a:t>blanco</a:t>
            </a:r>
            <a:r>
              <a:rPr lang="en-US" altLang="en-US" sz="2400" dirty="0" smtClean="0"/>
              <a:t>  y </a:t>
            </a:r>
            <a:r>
              <a:rPr lang="en-US" altLang="en-US" sz="2400" dirty="0" err="1" smtClean="0"/>
              <a:t>rojo</a:t>
            </a:r>
            <a:r>
              <a:rPr lang="en-US" altLang="en-US" sz="2400" dirty="0" smtClean="0"/>
              <a:t>.</a:t>
            </a:r>
            <a:endParaRPr lang="en-US" altLang="en-US" sz="2400" dirty="0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0" y="33336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FF"/>
                </a:solidFill>
              </a:rPr>
              <a:t>El </a:t>
            </a:r>
            <a:r>
              <a:rPr lang="en-US" altLang="en-US" sz="2000" dirty="0" err="1">
                <a:solidFill>
                  <a:srgbClr val="0000FF"/>
                </a:solidFill>
              </a:rPr>
              <a:t>azul</a:t>
            </a:r>
            <a:r>
              <a:rPr lang="en-US" altLang="en-US" sz="2000" dirty="0">
                <a:solidFill>
                  <a:srgbClr val="0000FF"/>
                </a:solidFill>
              </a:rPr>
              <a:t> </a:t>
            </a:r>
            <a:r>
              <a:rPr lang="en-US" altLang="en-US" sz="2000" dirty="0" err="1">
                <a:solidFill>
                  <a:srgbClr val="0000FF"/>
                </a:solidFill>
              </a:rPr>
              <a:t>representa</a:t>
            </a:r>
            <a:endParaRPr lang="en-US" altLang="en-US" sz="1100" dirty="0">
              <a:solidFill>
                <a:srgbClr val="0000FF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590800" y="3330714"/>
            <a:ext cx="6477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FF"/>
                </a:solidFill>
              </a:rPr>
              <a:t>el </a:t>
            </a:r>
            <a:r>
              <a:rPr lang="en-US" sz="2000" dirty="0" err="1" smtClean="0">
                <a:solidFill>
                  <a:srgbClr val="0000FF"/>
                </a:solidFill>
              </a:rPr>
              <a:t>cielo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chileno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(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chilean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sky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)</a:t>
            </a:r>
            <a:endParaRPr lang="en-US" altLang="en-US" sz="1100" i="1" dirty="0">
              <a:solidFill>
                <a:srgbClr val="0000FF"/>
              </a:solidFill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0" y="47052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0000"/>
                </a:solidFill>
              </a:rPr>
              <a:t>rojo</a:t>
            </a:r>
            <a:r>
              <a:rPr lang="en-US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1100" dirty="0">
              <a:solidFill>
                <a:srgbClr val="FF0000"/>
              </a:solidFill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514600" y="4702314"/>
            <a:ext cx="6629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" sz="2000" dirty="0" smtClean="0">
                <a:solidFill>
                  <a:srgbClr val="FF0000"/>
                </a:solidFill>
              </a:rPr>
              <a:t>la sangre vertida por los héroes en el campo de batalla 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(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blood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spilt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 in 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battle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field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)</a:t>
            </a:r>
            <a:endParaRPr lang="en-US" altLang="en-US" sz="1100" i="1" dirty="0">
              <a:solidFill>
                <a:srgbClr val="FF0000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457200" y="5391090"/>
            <a:ext cx="11063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Escudo: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557630" y="5391090"/>
            <a:ext cx="7891170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Tiene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una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estrella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blanca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(It has a white star)</a:t>
            </a:r>
            <a:endParaRPr lang="en-US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-43254" y="4019490"/>
            <a:ext cx="263405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bg1"/>
                </a:solidFill>
              </a:rPr>
              <a:t>El </a:t>
            </a:r>
            <a:r>
              <a:rPr lang="en-US" altLang="en-US" sz="2000" dirty="0" err="1" smtClean="0">
                <a:solidFill>
                  <a:schemeClr val="bg1"/>
                </a:solidFill>
              </a:rPr>
              <a:t>blanco</a:t>
            </a:r>
            <a:r>
              <a:rPr lang="en-US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en-US" sz="2000" dirty="0" err="1">
                <a:solidFill>
                  <a:schemeClr val="bg1"/>
                </a:solidFill>
              </a:rPr>
              <a:t>representa</a:t>
            </a:r>
            <a:endParaRPr lang="en-US" altLang="en-US" sz="2000" dirty="0">
              <a:solidFill>
                <a:schemeClr val="bg1"/>
              </a:solidFill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2539416" y="4019490"/>
            <a:ext cx="6604584" cy="70788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solidFill>
                  <a:schemeClr val="bg1"/>
                </a:solidFill>
              </a:rPr>
              <a:t>la nieve de la Cordillera de Los Andes. </a:t>
            </a:r>
            <a:r>
              <a:rPr lang="es-ES" sz="2000" i="1" dirty="0" smtClean="0">
                <a:solidFill>
                  <a:schemeClr val="bg1"/>
                </a:solidFill>
              </a:rPr>
              <a:t>(</a:t>
            </a:r>
            <a:r>
              <a:rPr lang="es-ES" sz="2000" i="1" dirty="0" err="1" smtClean="0">
                <a:solidFill>
                  <a:schemeClr val="bg1"/>
                </a:solidFill>
              </a:rPr>
              <a:t>the</a:t>
            </a:r>
            <a:r>
              <a:rPr lang="es-ES" sz="2000" i="1" dirty="0" smtClean="0">
                <a:solidFill>
                  <a:schemeClr val="bg1"/>
                </a:solidFill>
              </a:rPr>
              <a:t> </a:t>
            </a:r>
            <a:r>
              <a:rPr lang="es-ES" sz="2000" i="1" dirty="0" err="1" smtClean="0">
                <a:solidFill>
                  <a:schemeClr val="bg1"/>
                </a:solidFill>
              </a:rPr>
              <a:t>snow</a:t>
            </a:r>
            <a:r>
              <a:rPr lang="es-ES" sz="2000" i="1" dirty="0" smtClean="0">
                <a:solidFill>
                  <a:schemeClr val="bg1"/>
                </a:solidFill>
              </a:rPr>
              <a:t> of </a:t>
            </a:r>
            <a:r>
              <a:rPr lang="es-ES" sz="2000" i="1" dirty="0" err="1" smtClean="0">
                <a:solidFill>
                  <a:schemeClr val="bg1"/>
                </a:solidFill>
              </a:rPr>
              <a:t>the</a:t>
            </a:r>
            <a:r>
              <a:rPr lang="es-ES" sz="2000" i="1" dirty="0" smtClean="0">
                <a:solidFill>
                  <a:schemeClr val="bg1"/>
                </a:solidFill>
              </a:rPr>
              <a:t> Andes </a:t>
            </a:r>
            <a:r>
              <a:rPr lang="es-ES" sz="2000" i="1" dirty="0" err="1" smtClean="0">
                <a:solidFill>
                  <a:schemeClr val="bg1"/>
                </a:solidFill>
              </a:rPr>
              <a:t>mountains</a:t>
            </a:r>
            <a:r>
              <a:rPr lang="es-ES" sz="2000" i="1" dirty="0" smtClean="0">
                <a:solidFill>
                  <a:schemeClr val="bg1"/>
                </a:solidFill>
              </a:rPr>
              <a:t>)</a:t>
            </a:r>
            <a:endParaRPr lang="en-US" altLang="en-US" sz="2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92436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WordArt 5"/>
          <p:cNvSpPr>
            <a:spLocks noChangeArrowheads="1" noChangeShapeType="1" noTextEdit="1"/>
          </p:cNvSpPr>
          <p:nvPr/>
        </p:nvSpPr>
        <p:spPr bwMode="auto">
          <a:xfrm>
            <a:off x="145473" y="0"/>
            <a:ext cx="48006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Argentina</a:t>
            </a: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3733800" y="24384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5578475" y="31242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pic>
        <p:nvPicPr>
          <p:cNvPr id="34827" name="Picture 11" descr="ANd9GcQZJ8BM-fc2OFz4QupUy4y98BTbvjL0leshIpnVWW_h2tqoK7m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0"/>
            <a:ext cx="2819400" cy="1786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0" y="1671935"/>
            <a:ext cx="14895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/>
              <a:t>Bandera: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371600" y="1676400"/>
            <a:ext cx="7772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/>
              <a:t>Los </a:t>
            </a:r>
            <a:r>
              <a:rPr lang="en-US" altLang="en-US" sz="2400" dirty="0" err="1"/>
              <a:t>colores</a:t>
            </a:r>
            <a:r>
              <a:rPr lang="en-US" altLang="en-US" sz="2400" dirty="0"/>
              <a:t> de la </a:t>
            </a:r>
            <a:r>
              <a:rPr lang="en-US" altLang="en-US" sz="2400" dirty="0" err="1"/>
              <a:t>bandera</a:t>
            </a:r>
            <a:r>
              <a:rPr lang="en-US" altLang="en-US" sz="2400" dirty="0"/>
              <a:t> de </a:t>
            </a:r>
            <a:r>
              <a:rPr lang="en-US" altLang="en-US" sz="2400" dirty="0" smtClean="0"/>
              <a:t>Argentina son </a:t>
            </a:r>
            <a:r>
              <a:rPr lang="en-US" altLang="en-US" sz="2400" dirty="0" err="1" smtClean="0"/>
              <a:t>azul</a:t>
            </a:r>
            <a:r>
              <a:rPr lang="en-US" altLang="en-US" sz="2400" dirty="0" smtClean="0"/>
              <a:t> celeste  y </a:t>
            </a:r>
            <a:r>
              <a:rPr lang="en-US" altLang="en-US" sz="2400" dirty="0" err="1" smtClean="0"/>
              <a:t>blanco</a:t>
            </a:r>
            <a:endParaRPr lang="en-US" altLang="en-US" sz="2400" dirty="0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0" y="2495490"/>
            <a:ext cx="3429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B0F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00B0F0"/>
                </a:solidFill>
              </a:rPr>
              <a:t>azul</a:t>
            </a:r>
            <a:r>
              <a:rPr lang="en-US" altLang="en-US" sz="2000" dirty="0" smtClean="0">
                <a:solidFill>
                  <a:srgbClr val="00B0F0"/>
                </a:solidFill>
              </a:rPr>
              <a:t> celeste </a:t>
            </a:r>
            <a:r>
              <a:rPr lang="en-US" altLang="en-US" sz="2000" dirty="0" err="1">
                <a:solidFill>
                  <a:srgbClr val="00B0F0"/>
                </a:solidFill>
              </a:rPr>
              <a:t>representa</a:t>
            </a:r>
            <a:endParaRPr lang="en-US" altLang="en-US" sz="1100" dirty="0">
              <a:solidFill>
                <a:srgbClr val="00B0F0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3124200" y="2495490"/>
            <a:ext cx="5867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" sz="2000" dirty="0" smtClean="0">
                <a:solidFill>
                  <a:srgbClr val="00B0F0"/>
                </a:solidFill>
                <a:effectLst/>
              </a:rPr>
              <a:t>el color de la manta de la Virgen de Castilla. </a:t>
            </a:r>
            <a:r>
              <a:rPr lang="es-ES" sz="2000" i="1" dirty="0" smtClean="0">
                <a:solidFill>
                  <a:srgbClr val="00B0F0"/>
                </a:solidFill>
                <a:effectLst/>
              </a:rPr>
              <a:t>(</a:t>
            </a:r>
            <a:r>
              <a:rPr lang="es-ES" sz="2000" i="1" dirty="0" err="1" smtClean="0">
                <a:solidFill>
                  <a:srgbClr val="00B0F0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00B0F0"/>
                </a:solidFill>
                <a:effectLst/>
              </a:rPr>
              <a:t> color of </a:t>
            </a:r>
            <a:r>
              <a:rPr lang="es-ES" sz="2000" i="1" dirty="0" err="1" smtClean="0">
                <a:solidFill>
                  <a:srgbClr val="00B0F0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00B0F0"/>
                </a:solidFill>
                <a:effectLst/>
              </a:rPr>
              <a:t> robe of </a:t>
            </a:r>
            <a:r>
              <a:rPr lang="es-ES" sz="2000" i="1" dirty="0" err="1" smtClean="0">
                <a:solidFill>
                  <a:srgbClr val="00B0F0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00B0F0"/>
                </a:solidFill>
                <a:effectLst/>
              </a:rPr>
              <a:t> Virgen of Castilla)</a:t>
            </a:r>
            <a:endParaRPr lang="en-US" altLang="en-US" sz="1100" i="1" dirty="0">
              <a:solidFill>
                <a:srgbClr val="00B0F0"/>
              </a:solidFill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-43254" y="3810000"/>
            <a:ext cx="263405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bg1"/>
                </a:solidFill>
              </a:rPr>
              <a:t>El </a:t>
            </a:r>
            <a:r>
              <a:rPr lang="en-US" altLang="en-US" sz="2000" dirty="0" err="1" smtClean="0">
                <a:solidFill>
                  <a:schemeClr val="bg1"/>
                </a:solidFill>
              </a:rPr>
              <a:t>blanco</a:t>
            </a:r>
            <a:r>
              <a:rPr lang="en-US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en-US" sz="2000" dirty="0" err="1">
                <a:solidFill>
                  <a:schemeClr val="bg1"/>
                </a:solidFill>
              </a:rPr>
              <a:t>representa</a:t>
            </a:r>
            <a:endParaRPr lang="en-US" altLang="en-US" sz="2000" dirty="0">
              <a:solidFill>
                <a:schemeClr val="bg1"/>
              </a:solidFill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2539416" y="3810000"/>
            <a:ext cx="660458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solidFill>
                  <a:schemeClr val="bg1"/>
                </a:solidFill>
              </a:rPr>
              <a:t>la plata. </a:t>
            </a:r>
            <a:r>
              <a:rPr lang="es-ES" sz="2000" i="1" dirty="0" smtClean="0">
                <a:solidFill>
                  <a:schemeClr val="bg1"/>
                </a:solidFill>
              </a:rPr>
              <a:t>(</a:t>
            </a:r>
            <a:r>
              <a:rPr lang="es-ES" sz="2000" i="1" dirty="0" err="1" smtClean="0">
                <a:solidFill>
                  <a:schemeClr val="bg1"/>
                </a:solidFill>
              </a:rPr>
              <a:t>Silver</a:t>
            </a:r>
            <a:r>
              <a:rPr lang="es-ES" sz="2000" i="1" dirty="0" smtClean="0">
                <a:solidFill>
                  <a:schemeClr val="bg1"/>
                </a:solidFill>
              </a:rPr>
              <a:t>)</a:t>
            </a:r>
            <a:endParaRPr lang="en-US" altLang="en-US" sz="2000" i="1" dirty="0">
              <a:solidFill>
                <a:schemeClr val="bg1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88018" y="4343400"/>
            <a:ext cx="11063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Escudo: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066800" y="4343400"/>
            <a:ext cx="7891170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Tiene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el sol Inca: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Inti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altLang="en-US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(It is the Incan Sun: </a:t>
            </a:r>
            <a:r>
              <a:rPr lang="en-US" altLang="en-US" sz="20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Inti</a:t>
            </a:r>
            <a:r>
              <a:rPr lang="en-US" altLang="en-US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n-US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235254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6" name="WordArt 6"/>
          <p:cNvSpPr>
            <a:spLocks noChangeArrowheads="1" noChangeShapeType="1" noTextEdit="1"/>
          </p:cNvSpPr>
          <p:nvPr/>
        </p:nvSpPr>
        <p:spPr bwMode="auto">
          <a:xfrm>
            <a:off x="76200" y="76200"/>
            <a:ext cx="52578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España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9900"/>
              </a:solidFill>
              <a:effectLst>
                <a:outerShdw dist="63500" dir="3187806" algn="ctr" rotWithShape="0">
                  <a:srgbClr val="808080"/>
                </a:outerShdw>
              </a:effectLst>
              <a:latin typeface="Forte"/>
            </a:endParaRP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1371600" y="17526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5791200" y="23622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pic>
        <p:nvPicPr>
          <p:cNvPr id="35854" name="Picture 14" descr="ANd9GcQSxIwcHL3oGXz8tjF1iXM4CHFV4WDE2fBYBNcmjdznEe0W4xUMl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176"/>
            <a:ext cx="2590800" cy="1724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0" y="1671935"/>
            <a:ext cx="14895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/>
              <a:t>Bandera: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371600" y="1676400"/>
            <a:ext cx="7772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/>
              <a:t>Los </a:t>
            </a:r>
            <a:r>
              <a:rPr lang="en-US" altLang="en-US" sz="2400" dirty="0" err="1"/>
              <a:t>colores</a:t>
            </a:r>
            <a:r>
              <a:rPr lang="en-US" altLang="en-US" sz="2400" dirty="0"/>
              <a:t> de la </a:t>
            </a:r>
            <a:r>
              <a:rPr lang="en-US" altLang="en-US" sz="2400" dirty="0" err="1"/>
              <a:t>bandera</a:t>
            </a:r>
            <a:r>
              <a:rPr lang="en-US" altLang="en-US" sz="2400" dirty="0"/>
              <a:t> de </a:t>
            </a:r>
            <a:r>
              <a:rPr lang="en-US" altLang="en-US" sz="2400" dirty="0" err="1" smtClean="0"/>
              <a:t>España</a:t>
            </a:r>
            <a:r>
              <a:rPr lang="en-US" altLang="en-US" sz="2400" dirty="0" smtClean="0"/>
              <a:t> son </a:t>
            </a:r>
            <a:r>
              <a:rPr lang="en-US" altLang="en-US" sz="2400" dirty="0" err="1" smtClean="0"/>
              <a:t>rojo</a:t>
            </a:r>
            <a:r>
              <a:rPr lang="en-US" altLang="en-US" sz="2400" dirty="0" smtClean="0"/>
              <a:t> y </a:t>
            </a:r>
            <a:r>
              <a:rPr lang="en-US" altLang="en-US" sz="2400" dirty="0" err="1" smtClean="0"/>
              <a:t>amarillo</a:t>
            </a:r>
            <a:r>
              <a:rPr lang="en-US" altLang="en-US" sz="2400" dirty="0" smtClean="0"/>
              <a:t>.</a:t>
            </a:r>
            <a:endParaRPr lang="en-US" altLang="en-US" sz="2400" dirty="0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-76200" y="24192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0000"/>
                </a:solidFill>
              </a:rPr>
              <a:t>rojo</a:t>
            </a:r>
            <a:r>
              <a:rPr lang="en-US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1100" dirty="0">
              <a:solidFill>
                <a:srgbClr val="FF0000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438400" y="2438400"/>
            <a:ext cx="66294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" sz="2000" dirty="0">
                <a:solidFill>
                  <a:srgbClr val="FF0000"/>
                </a:solidFill>
              </a:rPr>
              <a:t>l</a:t>
            </a:r>
            <a:r>
              <a:rPr lang="es-ES" sz="2000" dirty="0" smtClean="0">
                <a:solidFill>
                  <a:srgbClr val="FF0000"/>
                </a:solidFill>
                <a:effectLst/>
              </a:rPr>
              <a:t>a sangre derramada en todas las conquistas y defensas de la patria 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(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blood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spilt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 in 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conquests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 and 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defences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 of </a:t>
            </a:r>
            <a:r>
              <a:rPr lang="es-ES" sz="2000" i="1" dirty="0" err="1" smtClean="0">
                <a:solidFill>
                  <a:srgbClr val="FF0000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FF0000"/>
                </a:solidFill>
                <a:effectLst/>
              </a:rPr>
              <a:t> country)</a:t>
            </a:r>
            <a:endParaRPr lang="en-US" altLang="en-US" sz="1100" i="1" dirty="0">
              <a:solidFill>
                <a:srgbClr val="FF0000"/>
              </a:solidFill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1818" y="3333690"/>
            <a:ext cx="286488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FFC00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C000"/>
                </a:solidFill>
              </a:rPr>
              <a:t>amarillo</a:t>
            </a:r>
            <a:r>
              <a:rPr lang="en-US" altLang="en-US" sz="2000" dirty="0" smtClean="0">
                <a:solidFill>
                  <a:srgbClr val="FFC0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FFC000"/>
                </a:solidFill>
              </a:rPr>
              <a:t>representa</a:t>
            </a:r>
            <a:endParaRPr lang="en-US" altLang="en-US" sz="2000" dirty="0">
              <a:solidFill>
                <a:srgbClr val="FFC000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743200" y="3352800"/>
            <a:ext cx="6595770" cy="70788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solidFill>
                  <a:srgbClr val="FFC000"/>
                </a:solidFill>
                <a:effectLst/>
              </a:rPr>
              <a:t>Las riquezas obtenidas en las conquistas y defensas. </a:t>
            </a:r>
            <a:r>
              <a:rPr lang="es-ES" sz="2000" i="1" dirty="0" smtClean="0">
                <a:solidFill>
                  <a:srgbClr val="FFC000"/>
                </a:solidFill>
              </a:rPr>
              <a:t>(</a:t>
            </a:r>
            <a:r>
              <a:rPr lang="es-ES" sz="2000" i="1" dirty="0" err="1" smtClean="0">
                <a:solidFill>
                  <a:srgbClr val="FFC000"/>
                </a:solidFill>
              </a:rPr>
              <a:t>the</a:t>
            </a:r>
            <a:r>
              <a:rPr lang="es-ES" sz="2000" i="1" dirty="0" smtClean="0">
                <a:solidFill>
                  <a:srgbClr val="FFC000"/>
                </a:solidFill>
              </a:rPr>
              <a:t> </a:t>
            </a:r>
            <a:r>
              <a:rPr lang="es-ES" sz="2000" i="1" dirty="0" err="1" smtClean="0">
                <a:solidFill>
                  <a:srgbClr val="FFC000"/>
                </a:solidFill>
              </a:rPr>
              <a:t>riches</a:t>
            </a:r>
            <a:r>
              <a:rPr lang="es-ES" sz="2000" i="1" dirty="0" smtClean="0">
                <a:solidFill>
                  <a:srgbClr val="FFC000"/>
                </a:solidFill>
              </a:rPr>
              <a:t> </a:t>
            </a:r>
            <a:r>
              <a:rPr lang="es-ES" sz="2000" i="1" dirty="0" err="1" smtClean="0">
                <a:solidFill>
                  <a:srgbClr val="FFC000"/>
                </a:solidFill>
              </a:rPr>
              <a:t>obtained</a:t>
            </a:r>
            <a:r>
              <a:rPr lang="es-ES" sz="2000" i="1" dirty="0" smtClean="0">
                <a:solidFill>
                  <a:srgbClr val="FFC000"/>
                </a:solidFill>
              </a:rPr>
              <a:t> </a:t>
            </a:r>
            <a:r>
              <a:rPr lang="es-ES" sz="2000" i="1" dirty="0" err="1" smtClean="0">
                <a:solidFill>
                  <a:srgbClr val="FFC000"/>
                </a:solidFill>
              </a:rPr>
              <a:t>by</a:t>
            </a:r>
            <a:r>
              <a:rPr lang="es-ES" sz="2000" i="1" dirty="0" smtClean="0">
                <a:solidFill>
                  <a:srgbClr val="FFC000"/>
                </a:solidFill>
              </a:rPr>
              <a:t> </a:t>
            </a:r>
            <a:r>
              <a:rPr lang="es-ES" sz="2000" i="1" dirty="0" err="1" smtClean="0">
                <a:solidFill>
                  <a:srgbClr val="FFC000"/>
                </a:solidFill>
              </a:rPr>
              <a:t>the</a:t>
            </a:r>
            <a:r>
              <a:rPr lang="es-ES" sz="2000" i="1" dirty="0" smtClean="0">
                <a:solidFill>
                  <a:srgbClr val="FFC000"/>
                </a:solidFill>
              </a:rPr>
              <a:t> </a:t>
            </a:r>
            <a:r>
              <a:rPr lang="es-ES" sz="2000" i="1" dirty="0" err="1" smtClean="0">
                <a:solidFill>
                  <a:srgbClr val="FFC000"/>
                </a:solidFill>
              </a:rPr>
              <a:t>conquests</a:t>
            </a:r>
            <a:r>
              <a:rPr lang="es-ES" sz="2000" i="1" dirty="0" smtClean="0">
                <a:solidFill>
                  <a:srgbClr val="FFC000"/>
                </a:solidFill>
              </a:rPr>
              <a:t> and </a:t>
            </a:r>
            <a:r>
              <a:rPr lang="es-ES" sz="2000" i="1" dirty="0" err="1" smtClean="0">
                <a:solidFill>
                  <a:srgbClr val="FFC000"/>
                </a:solidFill>
              </a:rPr>
              <a:t>defences</a:t>
            </a:r>
            <a:r>
              <a:rPr lang="es-ES" sz="2000" i="1" dirty="0" smtClean="0">
                <a:solidFill>
                  <a:srgbClr val="FFC000"/>
                </a:solidFill>
              </a:rPr>
              <a:t>)</a:t>
            </a:r>
            <a:endParaRPr lang="en-US" altLang="en-US" sz="2000" dirty="0">
              <a:solidFill>
                <a:srgbClr val="FFC000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88018" y="4343400"/>
            <a:ext cx="11063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Escudo: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066800" y="4394537"/>
            <a:ext cx="7891170" cy="132343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Tiene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tres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corona, dos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columnas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blancas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un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castillo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un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leon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cuatro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barras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amarillas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y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cuatro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rojas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cadenas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una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granada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tres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flores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 . </a:t>
            </a:r>
            <a:r>
              <a:rPr lang="en-US" altLang="en-US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(It is grey! It has a natural cotton tree, six six-pointed stars)</a:t>
            </a:r>
            <a:endParaRPr lang="en-US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201454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250px-Flag_of_Equatorial_Guin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3855"/>
            <a:ext cx="2603863" cy="1738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8" name="WordArt 4"/>
          <p:cNvSpPr>
            <a:spLocks noChangeArrowheads="1" noChangeShapeType="1" noTextEdit="1"/>
          </p:cNvSpPr>
          <p:nvPr/>
        </p:nvSpPr>
        <p:spPr bwMode="auto">
          <a:xfrm>
            <a:off x="76200" y="76200"/>
            <a:ext cx="60960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Guinea Equatorial</a:t>
            </a: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685800" y="23622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5638800" y="26670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0" y="1671935"/>
            <a:ext cx="14895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/>
              <a:t>Bandera: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371600" y="1676400"/>
            <a:ext cx="7772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/>
              <a:t>Los </a:t>
            </a:r>
            <a:r>
              <a:rPr lang="en-US" altLang="en-US" sz="2400" dirty="0" err="1"/>
              <a:t>colores</a:t>
            </a:r>
            <a:r>
              <a:rPr lang="en-US" altLang="en-US" sz="2400" dirty="0"/>
              <a:t> de la </a:t>
            </a:r>
            <a:r>
              <a:rPr lang="en-US" altLang="en-US" sz="2400" dirty="0" err="1"/>
              <a:t>bandera</a:t>
            </a:r>
            <a:r>
              <a:rPr lang="en-US" altLang="en-US" sz="2400" dirty="0"/>
              <a:t> de </a:t>
            </a:r>
            <a:r>
              <a:rPr lang="en-US" altLang="en-US" sz="2400" dirty="0" smtClean="0"/>
              <a:t>Guinea Equatorial son </a:t>
            </a:r>
            <a:r>
              <a:rPr lang="en-US" altLang="en-US" sz="2400" dirty="0" err="1" smtClean="0"/>
              <a:t>azul</a:t>
            </a:r>
            <a:r>
              <a:rPr lang="en-US" altLang="en-US" sz="2400" dirty="0" smtClean="0"/>
              <a:t>, </a:t>
            </a:r>
            <a:r>
              <a:rPr lang="en-US" altLang="en-US" sz="2400" dirty="0" err="1" smtClean="0"/>
              <a:t>verde</a:t>
            </a:r>
            <a:r>
              <a:rPr lang="en-US" altLang="en-US" sz="2400" dirty="0" smtClean="0"/>
              <a:t>, </a:t>
            </a:r>
            <a:r>
              <a:rPr lang="en-US" altLang="en-US" sz="2400" dirty="0" err="1" smtClean="0"/>
              <a:t>blanco</a:t>
            </a:r>
            <a:r>
              <a:rPr lang="en-US" altLang="en-US" sz="2400" dirty="0" smtClean="0"/>
              <a:t> y </a:t>
            </a:r>
            <a:r>
              <a:rPr lang="en-US" altLang="en-US" sz="2400" dirty="0" err="1" smtClean="0"/>
              <a:t>rojo</a:t>
            </a:r>
            <a:r>
              <a:rPr lang="en-US" altLang="en-US" sz="2400" dirty="0" smtClean="0"/>
              <a:t>. </a:t>
            </a:r>
            <a:endParaRPr lang="en-US" altLang="en-US" sz="2400" dirty="0"/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0" y="24954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FF"/>
                </a:solidFill>
              </a:rPr>
              <a:t>El </a:t>
            </a:r>
            <a:r>
              <a:rPr lang="en-US" altLang="en-US" sz="2000" dirty="0" err="1">
                <a:solidFill>
                  <a:srgbClr val="0000FF"/>
                </a:solidFill>
              </a:rPr>
              <a:t>azul</a:t>
            </a:r>
            <a:r>
              <a:rPr lang="en-US" altLang="en-US" sz="2000" dirty="0">
                <a:solidFill>
                  <a:srgbClr val="0000FF"/>
                </a:solidFill>
              </a:rPr>
              <a:t> </a:t>
            </a:r>
            <a:r>
              <a:rPr lang="en-US" altLang="en-US" sz="2000" dirty="0" err="1">
                <a:solidFill>
                  <a:srgbClr val="0000FF"/>
                </a:solidFill>
              </a:rPr>
              <a:t>representa</a:t>
            </a:r>
            <a:endParaRPr lang="en-US" altLang="en-US" sz="1100" dirty="0">
              <a:solidFill>
                <a:srgbClr val="0000FF"/>
              </a:solidFill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590800" y="2495490"/>
            <a:ext cx="6477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" sz="2000" dirty="0" smtClean="0">
                <a:solidFill>
                  <a:srgbClr val="0000FF"/>
                </a:solidFill>
                <a:effectLst/>
              </a:rPr>
              <a:t>el mar que conecta el principal país a las islas. 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(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sea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that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connects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main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country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with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the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 </a:t>
            </a:r>
            <a:r>
              <a:rPr lang="es-ES" sz="2000" i="1" dirty="0" err="1" smtClean="0">
                <a:solidFill>
                  <a:srgbClr val="0000FF"/>
                </a:solidFill>
                <a:effectLst/>
              </a:rPr>
              <a:t>islands</a:t>
            </a:r>
            <a:r>
              <a:rPr lang="es-ES" sz="2000" i="1" dirty="0" smtClean="0">
                <a:solidFill>
                  <a:srgbClr val="0000FF"/>
                </a:solidFill>
                <a:effectLst/>
              </a:rPr>
              <a:t>)</a:t>
            </a:r>
            <a:endParaRPr lang="en-US" altLang="en-US" sz="1100" i="1" dirty="0">
              <a:solidFill>
                <a:srgbClr val="0000FF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1818" y="3124200"/>
            <a:ext cx="27055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660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verde</a:t>
            </a:r>
            <a:r>
              <a:rPr lang="en-US" altLang="en-US" sz="2000" dirty="0" smtClean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representa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2362200" y="3124200"/>
            <a:ext cx="6595770" cy="70788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solidFill>
                  <a:srgbClr val="008000"/>
                </a:solidFill>
                <a:effectLst/>
              </a:rPr>
              <a:t>los recursos naturales y las selvas del país. </a:t>
            </a:r>
            <a:r>
              <a:rPr lang="es-ES" sz="2000" i="1" dirty="0" smtClean="0">
                <a:solidFill>
                  <a:srgbClr val="008000"/>
                </a:solidFill>
              </a:rPr>
              <a:t>(</a:t>
            </a:r>
            <a:r>
              <a:rPr lang="es-ES" sz="2000" i="1" dirty="0" err="1" smtClean="0">
                <a:solidFill>
                  <a:srgbClr val="008000"/>
                </a:solidFill>
              </a:rPr>
              <a:t>the</a:t>
            </a:r>
            <a:r>
              <a:rPr lang="es-ES" sz="2000" i="1" dirty="0" smtClean="0">
                <a:solidFill>
                  <a:srgbClr val="008000"/>
                </a:solidFill>
              </a:rPr>
              <a:t> natural </a:t>
            </a:r>
            <a:r>
              <a:rPr lang="es-ES" sz="2000" i="1" dirty="0" err="1" smtClean="0">
                <a:solidFill>
                  <a:srgbClr val="008000"/>
                </a:solidFill>
              </a:rPr>
              <a:t>resources</a:t>
            </a:r>
            <a:r>
              <a:rPr lang="es-ES" sz="2000" i="1" dirty="0" smtClean="0">
                <a:solidFill>
                  <a:srgbClr val="008000"/>
                </a:solidFill>
              </a:rPr>
              <a:t> and </a:t>
            </a:r>
            <a:r>
              <a:rPr lang="es-ES" sz="2000" i="1" dirty="0" err="1" smtClean="0">
                <a:solidFill>
                  <a:srgbClr val="008000"/>
                </a:solidFill>
              </a:rPr>
              <a:t>the</a:t>
            </a:r>
            <a:r>
              <a:rPr lang="es-ES" sz="2000" i="1" dirty="0" smtClean="0">
                <a:solidFill>
                  <a:srgbClr val="008000"/>
                </a:solidFill>
              </a:rPr>
              <a:t> </a:t>
            </a:r>
            <a:r>
              <a:rPr lang="es-ES" sz="2000" i="1" dirty="0" err="1" smtClean="0">
                <a:solidFill>
                  <a:srgbClr val="008000"/>
                </a:solidFill>
              </a:rPr>
              <a:t>jungles</a:t>
            </a:r>
            <a:r>
              <a:rPr lang="es-ES" sz="2000" i="1" dirty="0" smtClean="0">
                <a:solidFill>
                  <a:srgbClr val="008000"/>
                </a:solidFill>
              </a:rPr>
              <a:t> of </a:t>
            </a:r>
            <a:r>
              <a:rPr lang="es-ES" sz="2000" i="1" dirty="0" err="1" smtClean="0">
                <a:solidFill>
                  <a:srgbClr val="008000"/>
                </a:solidFill>
              </a:rPr>
              <a:t>the</a:t>
            </a:r>
            <a:r>
              <a:rPr lang="es-ES" sz="2000" i="1" dirty="0" smtClean="0">
                <a:solidFill>
                  <a:srgbClr val="008000"/>
                </a:solidFill>
              </a:rPr>
              <a:t> country)</a:t>
            </a:r>
            <a:endParaRPr lang="en-US" altLang="en-US" sz="2000" dirty="0">
              <a:solidFill>
                <a:srgbClr val="008000"/>
              </a:solidFill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-43254" y="3810000"/>
            <a:ext cx="263405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bg1"/>
                </a:solidFill>
              </a:rPr>
              <a:t>El </a:t>
            </a:r>
            <a:r>
              <a:rPr lang="en-US" altLang="en-US" sz="2000" dirty="0" err="1" smtClean="0">
                <a:solidFill>
                  <a:schemeClr val="bg1"/>
                </a:solidFill>
              </a:rPr>
              <a:t>blanco</a:t>
            </a:r>
            <a:r>
              <a:rPr lang="en-US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en-US" sz="2000" dirty="0" err="1">
                <a:solidFill>
                  <a:schemeClr val="bg1"/>
                </a:solidFill>
              </a:rPr>
              <a:t>representa</a:t>
            </a:r>
            <a:endParaRPr lang="en-US" altLang="en-US" sz="2000" dirty="0">
              <a:solidFill>
                <a:schemeClr val="bg1"/>
              </a:solidFill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2539416" y="3810000"/>
            <a:ext cx="6604584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solidFill>
                  <a:schemeClr val="bg1"/>
                </a:solidFill>
              </a:rPr>
              <a:t>la paz. </a:t>
            </a:r>
            <a:r>
              <a:rPr lang="es-ES" sz="2000" i="1" dirty="0">
                <a:solidFill>
                  <a:schemeClr val="bg1"/>
                </a:solidFill>
              </a:rPr>
              <a:t>(</a:t>
            </a:r>
            <a:r>
              <a:rPr lang="es-ES" sz="2000" i="1" dirty="0" err="1" smtClean="0">
                <a:solidFill>
                  <a:schemeClr val="bg1"/>
                </a:solidFill>
              </a:rPr>
              <a:t>peace</a:t>
            </a:r>
            <a:r>
              <a:rPr lang="es-ES" sz="2000" i="1" dirty="0" smtClean="0">
                <a:solidFill>
                  <a:schemeClr val="bg1"/>
                </a:solidFill>
              </a:rPr>
              <a:t>)</a:t>
            </a:r>
            <a:endParaRPr lang="en-US" altLang="en-US" sz="2000" i="1" dirty="0">
              <a:solidFill>
                <a:schemeClr val="bg1"/>
              </a:solidFill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24816" y="4191000"/>
            <a:ext cx="24897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>
                <a:solidFill>
                  <a:srgbClr val="FF0000"/>
                </a:solidFill>
              </a:rPr>
              <a:t>rojo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2209800" y="4191000"/>
            <a:ext cx="6934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solidFill>
                  <a:srgbClr val="FF0000"/>
                </a:solidFill>
              </a:rPr>
              <a:t>la lucha por la independencia</a:t>
            </a:r>
            <a:r>
              <a:rPr lang="es-ES" sz="2000" i="1" dirty="0" smtClean="0">
                <a:solidFill>
                  <a:srgbClr val="FF0000"/>
                </a:solidFill>
              </a:rPr>
              <a:t>. (</a:t>
            </a:r>
            <a:r>
              <a:rPr lang="es-ES" sz="2000" i="1" dirty="0" err="1" smtClean="0">
                <a:solidFill>
                  <a:srgbClr val="FF0000"/>
                </a:solidFill>
              </a:rPr>
              <a:t>struggle</a:t>
            </a:r>
            <a:r>
              <a:rPr lang="es-ES" sz="2000" i="1" dirty="0" smtClean="0">
                <a:solidFill>
                  <a:srgbClr val="FF0000"/>
                </a:solidFill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</a:rPr>
              <a:t>for</a:t>
            </a:r>
            <a:r>
              <a:rPr lang="es-ES" sz="2000" i="1" dirty="0" smtClean="0">
                <a:solidFill>
                  <a:srgbClr val="FF0000"/>
                </a:solidFill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</a:rPr>
              <a:t>independence</a:t>
            </a:r>
            <a:r>
              <a:rPr lang="es-ES" sz="2000" i="1" dirty="0" smtClean="0">
                <a:solidFill>
                  <a:srgbClr val="FF0000"/>
                </a:solidFill>
              </a:rPr>
              <a:t>)</a:t>
            </a:r>
            <a:endParaRPr lang="en-US" altLang="en-US" sz="2000" i="1" dirty="0">
              <a:solidFill>
                <a:srgbClr val="FF0000"/>
              </a:solidFill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88018" y="4629090"/>
            <a:ext cx="11063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Escudo:</a:t>
            </a: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1066800" y="4617184"/>
            <a:ext cx="7891170" cy="10156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¡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gris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!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Tiene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un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arbol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algodon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natural,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seis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estrellas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seis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puntas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y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una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cinta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blanca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altLang="en-US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(It is grey! It has a natural cotton tree, six six-pointed stars)</a:t>
            </a:r>
            <a:endParaRPr lang="en-US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64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err="1" smtClean="0">
                <a:solidFill>
                  <a:srgbClr val="FF0000"/>
                </a:solidFill>
              </a:rPr>
              <a:t>Tarea</a:t>
            </a:r>
            <a:r>
              <a:rPr lang="en-US" sz="4800" dirty="0" smtClean="0">
                <a:solidFill>
                  <a:srgbClr val="FF0000"/>
                </a:solidFill>
              </a:rPr>
              <a:t> # 12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WORKBOOK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1.13-1.14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2.8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60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Oriel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</TotalTime>
  <Words>553</Words>
  <Application>Microsoft Office PowerPoint</Application>
  <PresentationFormat>On-screen Show (4:3)</PresentationFormat>
  <Paragraphs>74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1_Oriel</vt:lpstr>
      <vt:lpstr>Me llamo ___________     Clase 801 La fecha es la 7 de octubre del 2013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 # 12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24</cp:revision>
  <cp:lastPrinted>2013-10-07T17:11:53Z</cp:lastPrinted>
  <dcterms:created xsi:type="dcterms:W3CDTF">2013-10-03T19:43:45Z</dcterms:created>
  <dcterms:modified xsi:type="dcterms:W3CDTF">2013-10-07T20:51:56Z</dcterms:modified>
</cp:coreProperties>
</file>